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Medium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B7367B-9FC8-4B7F-A14E-A5BF14B0C4B5}">
  <a:tblStyle styleId="{BDB7367B-9FC8-4B7F-A14E-A5BF14B0C4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494195a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494195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d81283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d81283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c6e3ce97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c6e3ce97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c6e3ce9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c6e3ce9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c6e3ce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dc6e3ce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dc516ca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dc516c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c6e3ce9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c6e3ce9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1c055061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1c055061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6dff69e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6dff69e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6dff69e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6dff69e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233ed495a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233ed495a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c6e3ce97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c6e3ce97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203a7612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203a7612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1c05506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1c05506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a9e5d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1a9e5d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1c05506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1c0550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c05506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c05506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c6e3ce97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c6e3ce97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24943584e_1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24943584e_1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233ed495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233ed495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c6e3ce97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c6e3ce9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311700" y="8910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>
                <a:solidFill>
                  <a:srgbClr val="073763"/>
                </a:solidFill>
              </a:rPr>
              <a:t>A M</a:t>
            </a:r>
            <a:r>
              <a:rPr lang="en" sz="4260">
                <a:solidFill>
                  <a:srgbClr val="073763"/>
                </a:solidFill>
              </a:rPr>
              <a:t>ultimodal Approach to Computer Sensing </a:t>
            </a:r>
            <a:r>
              <a:rPr lang="en" sz="4260">
                <a:solidFill>
                  <a:srgbClr val="073763"/>
                </a:solidFill>
              </a:rPr>
              <a:t>and Predictio</a:t>
            </a:r>
            <a:r>
              <a:rPr lang="en" sz="4660">
                <a:solidFill>
                  <a:srgbClr val="073763"/>
                </a:solidFill>
              </a:rPr>
              <a:t>n of Confusion</a:t>
            </a:r>
            <a:endParaRPr sz="4660">
              <a:solidFill>
                <a:srgbClr val="073763"/>
              </a:solidFill>
            </a:endParaRPr>
          </a:p>
        </p:txBody>
      </p:sp>
      <p:sp>
        <p:nvSpPr>
          <p:cNvPr id="67" name="Google Shape;67;p13"/>
          <p:cNvSpPr txBox="1"/>
          <p:nvPr>
            <p:ph idx="4294967295" type="subTitle"/>
          </p:nvPr>
        </p:nvSpPr>
        <p:spPr>
          <a:xfrm>
            <a:off x="1259550" y="2773850"/>
            <a:ext cx="6624900" cy="1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9DAF8"/>
                </a:solidFill>
                <a:latin typeface="Roboto Medium"/>
                <a:ea typeface="Roboto Medium"/>
                <a:cs typeface="Roboto Medium"/>
                <a:sym typeface="Roboto Medium"/>
              </a:rPr>
              <a:t>Tristan Chav</a:t>
            </a:r>
            <a:r>
              <a:rPr lang="en" sz="1900">
                <a:solidFill>
                  <a:srgbClr val="C9DAF8"/>
                </a:solidFill>
                <a:latin typeface="Roboto Medium"/>
                <a:ea typeface="Roboto Medium"/>
                <a:cs typeface="Roboto Medium"/>
                <a:sym typeface="Roboto Medium"/>
              </a:rPr>
              <a:t>ez &amp; Sarah Smi</a:t>
            </a:r>
            <a:r>
              <a:rPr lang="en" sz="1900">
                <a:solidFill>
                  <a:srgbClr val="C9DAF8"/>
                </a:solidFill>
                <a:latin typeface="Roboto Medium"/>
                <a:ea typeface="Roboto Medium"/>
                <a:cs typeface="Roboto Medium"/>
                <a:sym typeface="Roboto Medium"/>
              </a:rPr>
              <a:t>th</a:t>
            </a:r>
            <a:endParaRPr sz="1900">
              <a:solidFill>
                <a:srgbClr val="C9DAF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500">
              <a:solidFill>
                <a:srgbClr val="C9DAF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95" y="3530875"/>
            <a:ext cx="1672675" cy="161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937" y="3642688"/>
            <a:ext cx="1306124" cy="13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950" y="3745875"/>
            <a:ext cx="1460025" cy="1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290475" y="1152425"/>
            <a:ext cx="8520600" cy="4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b="1" lang="en" u="sng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Both Participants: 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Transcript of Zoom call (divided by speaker), Confuse-o-Meter ratings 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100" y="1877050"/>
            <a:ext cx="4748050" cy="29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230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Used</a:t>
            </a:r>
            <a:endParaRPr/>
          </a:p>
        </p:txBody>
      </p:sp>
      <p:graphicFrame>
        <p:nvGraphicFramePr>
          <p:cNvPr id="159" name="Google Shape;159;p23"/>
          <p:cNvGraphicFramePr/>
          <p:nvPr/>
        </p:nvGraphicFramePr>
        <p:xfrm>
          <a:off x="630588" y="10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{BDB7367B-9FC8-4B7F-A14E-A5BF14B0C4B5}</a:tableStyleId>
              </a:tblPr>
              <a:tblGrid>
                <a:gridCol w="2006425"/>
                <a:gridCol w="5876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Role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 or 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Mocap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Raw Data (flattened Frame x Position x Axis)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SMI Glasses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Event Category, Index Binocular, Pupil Diameter</a:t>
                      </a:r>
                      <a:r>
                        <a:rPr lang="en"/>
                        <a:t>, </a:t>
                      </a:r>
                      <a:r>
                        <a:rPr lang="en"/>
                        <a:t>Area of Interest Name, Gaze Vector (x, y, z)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Dialogue Transcript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Disfluency Features</a:t>
                      </a:r>
                      <a:r>
                        <a:rPr lang="en"/>
                        <a:t> (</a:t>
                      </a:r>
                      <a:r>
                        <a:rPr lang="en"/>
                        <a:t>question, pause, edit word, reparandum, interregnum, repair), </a:t>
                      </a:r>
                      <a:r>
                        <a:rPr lang="en"/>
                        <a:t>Current Sentence Length, Speech Rate, Content (multi-hot encoded)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Facial Action Units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Attention, Brow Furrow, Dimpler, Jaw Drop,</a:t>
                      </a:r>
                      <a:r>
                        <a:rPr lang="en"/>
                        <a:t> </a:t>
                      </a:r>
                      <a:r>
                        <a:rPr lang="en"/>
                        <a:t>Lid </a:t>
                      </a:r>
                      <a:r>
                        <a:rPr lang="en"/>
                        <a:t>Tightener</a:t>
                      </a:r>
                      <a:r>
                        <a:rPr lang="en"/>
                        <a:t>, Mouth Open, Nose Wrinkle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Screen Eye Tracking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Coordinates, Fixations (x, y)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GSR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Conductance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230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Challenges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043000"/>
            <a:ext cx="85206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Lengthy manual task in keyframing SMI Glasses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Several issues with transcript processing packages (IBM Watson, deep-disfluency)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FreeMocap recorded at different frame rates on different cameras so an independent python script had to sync the frames before data could be processed by the RNN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Failure of certain modalities during data collection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iMotions Facial Analysis for Group 2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SMI Glasses for Group 9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037725"/>
            <a:ext cx="85206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Different rates for the outputs (synchronization)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Freemocap in 15 fps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Confuse-o-meter in deciseconds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iMotions in milliseconds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SMI Glasses in h : m : s : ms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Transcript in seconds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Took first instance at a specific second to synchronize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 normalized in a max-min range function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Once synchronized by seconds, the data is put into a tensor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Synchronized according to start of task 1</a:t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 in between tasks 1 and 2 is cut out and the data after task 2 as well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38491" l="0" r="13956" t="0"/>
          <a:stretch/>
        </p:blipFill>
        <p:spPr>
          <a:xfrm>
            <a:off x="3805625" y="216227"/>
            <a:ext cx="486835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 and TensorFlow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850050"/>
            <a:ext cx="85206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Tensors are functions that operate very similar to lists/arrays in python with the added benefit of neural network support.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First the data is synchronized in accordance to 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Confuse-o-Meter timestamps. This means 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trimming off the time before the start of trial 1,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between the two trials, and after trial 2.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 get more randomized data, the subjects are then divided into time windows which were used to create a new tensor.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Setup is Z: Windows, Y: Timestamp, X: Features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75" y="1181425"/>
            <a:ext cx="2818574" cy="186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Model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037350"/>
            <a:ext cx="85206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windows are than randomly sampled along with corresponding labels to be broken into training and testing datasets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These sets are nonsequential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Uses t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he softmax activation function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Predicts labels and uses categorical cross entropy (CCE) to compare the output with the actual labels to calculate the gradients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GradientTape holds the gradients from CCE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Adam optimizer function then applies the gradients to the weights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13508" r="7170" t="0"/>
          <a:stretch/>
        </p:blipFill>
        <p:spPr>
          <a:xfrm>
            <a:off x="5633375" y="179600"/>
            <a:ext cx="29540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10185" l="398" r="0" t="48001"/>
          <a:stretch/>
        </p:blipFill>
        <p:spPr>
          <a:xfrm>
            <a:off x="877300" y="1496375"/>
            <a:ext cx="7418725" cy="215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2992100" y="13503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ŷ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363350" y="12985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ŷ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5817550" y="126632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ŷ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7271750" y="126632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ŷ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983500" y="34678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409400" y="34678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4835300" y="34678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6275350" y="34678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2147400" y="28365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1210275" y="19044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2296550" y="15381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3513913" y="15702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090450" y="15702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181100" y="15702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2713850" y="19044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4238825" y="194040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5635775" y="193432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28"/>
          <p:cNvCxnSpPr>
            <a:stCxn id="204" idx="2"/>
            <a:endCxn id="194" idx="1"/>
          </p:cNvCxnSpPr>
          <p:nvPr/>
        </p:nvCxnSpPr>
        <p:spPr>
          <a:xfrm flipH="1" rot="10800000">
            <a:off x="2505200" y="1627550"/>
            <a:ext cx="486900" cy="4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/>
          <p:nvPr/>
        </p:nvCxnSpPr>
        <p:spPr>
          <a:xfrm flipH="1" rot="10800000">
            <a:off x="3966475" y="1582850"/>
            <a:ext cx="486900" cy="4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8"/>
          <p:cNvCxnSpPr/>
          <p:nvPr/>
        </p:nvCxnSpPr>
        <p:spPr>
          <a:xfrm flipH="1" rot="10800000">
            <a:off x="6864850" y="1538150"/>
            <a:ext cx="486900" cy="4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8"/>
          <p:cNvCxnSpPr/>
          <p:nvPr/>
        </p:nvCxnSpPr>
        <p:spPr>
          <a:xfrm flipH="1" rot="10800000">
            <a:off x="5427750" y="1538150"/>
            <a:ext cx="486900" cy="4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8"/>
          <p:cNvCxnSpPr/>
          <p:nvPr/>
        </p:nvCxnSpPr>
        <p:spPr>
          <a:xfrm rot="10800000">
            <a:off x="3575600" y="2604675"/>
            <a:ext cx="0" cy="89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8"/>
          <p:cNvCxnSpPr/>
          <p:nvPr/>
        </p:nvCxnSpPr>
        <p:spPr>
          <a:xfrm rot="10800000">
            <a:off x="5079950" y="2660325"/>
            <a:ext cx="10500" cy="882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/>
          <p:nvPr/>
        </p:nvCxnSpPr>
        <p:spPr>
          <a:xfrm rot="10800000">
            <a:off x="6484000" y="2647125"/>
            <a:ext cx="0" cy="89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/>
          <p:nvPr/>
        </p:nvCxnSpPr>
        <p:spPr>
          <a:xfrm rot="10800000">
            <a:off x="2147400" y="2604675"/>
            <a:ext cx="0" cy="89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8"/>
          <p:cNvCxnSpPr/>
          <p:nvPr/>
        </p:nvCxnSpPr>
        <p:spPr>
          <a:xfrm flipH="1" rot="10800000">
            <a:off x="6735375" y="2405600"/>
            <a:ext cx="1125000" cy="2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 txBox="1"/>
          <p:nvPr/>
        </p:nvSpPr>
        <p:spPr>
          <a:xfrm>
            <a:off x="3613675" y="29137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5126550" y="2913775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484000" y="2836550"/>
            <a:ext cx="4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0000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Development of an recurrent neural network (RNN) that is able to be trained on the modality inputs (GSR, eye-tracking, etc.) to predict when confusion occurs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66% accuracy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Extensive high-quality dataset that has been properly synchronized for 32 participants in 16 different trials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Corresponding audio features that have yet to be integrated but are invaluable for studying confusion.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RNN successfully learned the training set and improved with the validation set over time in regards to accuracy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Struggled to generalize the data to the validation set which made the model’s loss function increase over time.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Cont’d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4018601" cy="301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92" y="1304825"/>
            <a:ext cx="4076959" cy="30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4">
            <a:alphaModFix/>
          </a:blip>
          <a:srcRect b="88428" l="71565" r="20554" t="5548"/>
          <a:stretch/>
        </p:blipFill>
        <p:spPr>
          <a:xfrm>
            <a:off x="3061600" y="1463125"/>
            <a:ext cx="316974" cy="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7502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●"/>
            </a:pPr>
            <a:r>
              <a:rPr lang="en" sz="2017">
                <a:solidFill>
                  <a:srgbClr val="202124"/>
                </a:solidFill>
              </a:rPr>
              <a:t>The precision with which the model</a:t>
            </a:r>
            <a:endParaRPr sz="2017">
              <a:solidFill>
                <a:srgbClr val="20212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17">
                <a:solidFill>
                  <a:srgbClr val="202124"/>
                </a:solidFill>
              </a:rPr>
              <a:t>p</a:t>
            </a:r>
            <a:r>
              <a:rPr lang="en" sz="2017">
                <a:solidFill>
                  <a:srgbClr val="202124"/>
                </a:solidFill>
              </a:rPr>
              <a:t>redicted </a:t>
            </a:r>
            <a:r>
              <a:rPr lang="en" sz="2017">
                <a:solidFill>
                  <a:srgbClr val="202124"/>
                </a:solidFill>
              </a:rPr>
              <a:t>the test set was fairly low for </a:t>
            </a:r>
            <a:endParaRPr sz="2017">
              <a:solidFill>
                <a:srgbClr val="20212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17">
                <a:solidFill>
                  <a:srgbClr val="202124"/>
                </a:solidFill>
              </a:rPr>
              <a:t>an acceptable prediction model</a:t>
            </a:r>
            <a:endParaRPr sz="2017">
              <a:solidFill>
                <a:srgbClr val="202124"/>
              </a:solidFill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○"/>
            </a:pPr>
            <a:r>
              <a:rPr lang="en" sz="1850">
                <a:solidFill>
                  <a:srgbClr val="202124"/>
                </a:solidFill>
              </a:rPr>
              <a:t>This is due in part to an unbalanced </a:t>
            </a:r>
            <a:endParaRPr sz="1850">
              <a:solidFill>
                <a:srgbClr val="202124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4"/>
                </a:solidFill>
              </a:rPr>
              <a:t>set of data used for the test set which </a:t>
            </a:r>
            <a:endParaRPr sz="1850">
              <a:solidFill>
                <a:srgbClr val="202124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4"/>
                </a:solidFill>
              </a:rPr>
              <a:t>only had 10% of labels marked as</a:t>
            </a:r>
            <a:endParaRPr sz="1850">
              <a:solidFill>
                <a:srgbClr val="202124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4"/>
                </a:solidFill>
              </a:rPr>
              <a:t>“confused”.</a:t>
            </a:r>
            <a:endParaRPr sz="185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-337502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●"/>
            </a:pPr>
            <a:r>
              <a:rPr lang="en" sz="2017">
                <a:solidFill>
                  <a:srgbClr val="202124"/>
                </a:solidFill>
              </a:rPr>
              <a:t>Certain modalities could be adding more noise rather than helping the RNN predict confusion</a:t>
            </a:r>
            <a:endParaRPr sz="2017">
              <a:solidFill>
                <a:srgbClr val="20212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7">
              <a:solidFill>
                <a:srgbClr val="202124"/>
              </a:solidFill>
            </a:endParaRPr>
          </a:p>
          <a:p>
            <a:pPr indent="-337502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●"/>
            </a:pPr>
            <a:r>
              <a:rPr lang="en" sz="2017">
                <a:solidFill>
                  <a:srgbClr val="202124"/>
                </a:solidFill>
              </a:rPr>
              <a:t>The model can only be trained with 13 builders and 13 instructors as the rest are withheld for validation and testing</a:t>
            </a:r>
            <a:endParaRPr sz="2017">
              <a:solidFill>
                <a:srgbClr val="202124"/>
              </a:solidFill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425" y="221725"/>
            <a:ext cx="3229699" cy="28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87" y="3120779"/>
            <a:ext cx="1171575" cy="138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16711" r="16711" t="0"/>
          <a:stretch/>
        </p:blipFill>
        <p:spPr>
          <a:xfrm>
            <a:off x="5139735" y="3120779"/>
            <a:ext cx="1171579" cy="13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0000" l="0" r="0" t="0"/>
          <a:stretch/>
        </p:blipFill>
        <p:spPr>
          <a:xfrm>
            <a:off x="525638" y="3120779"/>
            <a:ext cx="1171575" cy="138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0" l="2253" r="2244" t="0"/>
          <a:stretch/>
        </p:blipFill>
        <p:spPr>
          <a:xfrm>
            <a:off x="1498825" y="1033125"/>
            <a:ext cx="1171584" cy="139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4021" l="0" r="0" t="0"/>
          <a:stretch/>
        </p:blipFill>
        <p:spPr>
          <a:xfrm>
            <a:off x="3986217" y="1033125"/>
            <a:ext cx="1171575" cy="139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8">
            <a:alphaModFix/>
          </a:blip>
          <a:srcRect b="0" l="16666" r="0" t="0"/>
          <a:stretch/>
        </p:blipFill>
        <p:spPr>
          <a:xfrm>
            <a:off x="6473601" y="1033125"/>
            <a:ext cx="1171575" cy="13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726800" y="4542850"/>
            <a:ext cx="138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Cecilia O. Alm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886725" y="4542850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Reynold Bailey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9">
            <a:alphaModFix/>
          </a:blip>
          <a:srcRect b="0" l="2891" r="13775" t="0"/>
          <a:stretch/>
        </p:blipFill>
        <p:spPr>
          <a:xfrm>
            <a:off x="7446788" y="3095750"/>
            <a:ext cx="1171574" cy="13864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72575" y="4542850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Alex Ororbia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7193775" y="4542850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Rajesh Titung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245813" y="2488975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Tristan Chavez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733200" y="2488975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Sarah Smith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220575" y="2488975"/>
            <a:ext cx="16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Shweta Wahane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0000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Addition of audio feature data into the RNN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Experiments with different combinations of modalities as inputs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This will demonstrate the importance of different modalities in the prediction of confusion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Adjustment of RNN hyperparameters for improved accuracy and especially precision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Optimizer, weight initialization and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Testing the model on just builder and just instructor data may yield better results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Acknowledgments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11700" y="1266325"/>
            <a:ext cx="4386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75">
                <a:latin typeface="Roboto"/>
                <a:ea typeface="Roboto"/>
                <a:cs typeface="Roboto"/>
                <a:sym typeface="Roboto"/>
              </a:rPr>
              <a:t>C. Mince, S. Rhomberg, C. O. Alm, R. Bailey and A. Ororbia, </a:t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75">
                <a:latin typeface="Roboto"/>
                <a:ea typeface="Roboto"/>
                <a:cs typeface="Roboto"/>
                <a:sym typeface="Roboto"/>
              </a:rPr>
              <a:t>“Multimodal Modeling of Task-Mediated Confusion,” Fc. 2022. </a:t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75">
                <a:latin typeface="Roboto"/>
                <a:ea typeface="Roboto"/>
                <a:cs typeface="Roboto"/>
                <a:sym typeface="Roboto"/>
              </a:rPr>
              <a:t>N. Kaushik, R. Bailey, A. Ororbia and C. O. Alm, "Eliciting Confusion </a:t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75">
                <a:latin typeface="Roboto"/>
                <a:ea typeface="Roboto"/>
                <a:cs typeface="Roboto"/>
                <a:sym typeface="Roboto"/>
              </a:rPr>
              <a:t>in Online Conversational Tasks," 2021 9th International Conference on Affective Computing and Intelligent Interaction Workshops and Demos (ACIIW), 2021, pp. 1-5, doi: 10.1109/ACIIW52867.2021.966635</a:t>
            </a:r>
            <a:r>
              <a:rPr lang="en" sz="1075">
                <a:latin typeface="Roboto"/>
                <a:ea typeface="Roboto"/>
                <a:cs typeface="Roboto"/>
                <a:sym typeface="Roboto"/>
              </a:rPr>
              <a:t>1.</a:t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7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Lehman, B.; D’Mello, S. K.; Strain, A. C.; Gross, M.; Dobbins, A.; Wallace, P.; </a:t>
            </a:r>
            <a:endParaRPr sz="1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Millis, K.; and Graesser, A. C. 2011.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Inducing and tracking confusion with contradictions during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thinking and scientific reasoning. In Biswas, G.;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Bull, S.; Kay, J.; and Mitrovic, A., eds., Artificial Intelligence in Education, 171–178. Springer Berlin Heidelberg.</a:t>
            </a:r>
            <a:endParaRPr sz="1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75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4578900" y="1266325"/>
            <a:ext cx="42603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This material is based upon work supported by the National Science Foundation under Award No. IIS-1851591. Any opinions, findings, and conclusions or recommendations expressed in this material are those of the author(s) and do not necessarily reflect the views of the National Science Foundation.</a:t>
            </a:r>
            <a:endParaRPr b="1" sz="12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079" y="902225"/>
            <a:ext cx="1940526" cy="19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68875" y="749200"/>
            <a:ext cx="8793900" cy="3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 develo</a:t>
            </a:r>
            <a: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ping a recurrent neural network (RNN) model to predict confusion from a collaborative task using several data streams:</a:t>
            </a:r>
            <a:b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R1</a:t>
            </a:r>
            <a: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Which features from each type of data are most relevant to detecting confusion?</a:t>
            </a:r>
            <a:b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9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○"/>
            </a:pP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acial action units, eye tracking, galvanic skin response, full body motion capture, speech transcript</a:t>
            </a:r>
            <a:b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9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R2</a:t>
            </a:r>
            <a:r>
              <a:rPr lang="en" sz="19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How well does a multimodal approach to confusion detection perform? Which modalities are ideal?</a:t>
            </a:r>
            <a:endParaRPr sz="19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01100" y="933025"/>
            <a:ext cx="87267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Expanding on previous studies on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developing machine learning algorithms to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predict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confusion d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uring collaborative tasks: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2-participant interaction via Zoom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After experiment, subjects watched their own videos and rated level of confusion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2" name="Google Shape;102;p16"/>
          <p:cNvGraphicFramePr/>
          <p:nvPr/>
        </p:nvGraphicFramePr>
        <p:xfrm>
          <a:off x="322300" y="2516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{BDB7367B-9FC8-4B7F-A14E-A5BF14B0C4B5}</a:tableStyleId>
              </a:tblPr>
              <a:tblGrid>
                <a:gridCol w="4249700"/>
                <a:gridCol w="4249700"/>
              </a:tblGrid>
              <a:tr h="22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Kaushik</a:t>
                      </a:r>
                      <a:r>
                        <a:rPr lang="en" sz="1700" u="sng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et al. (2021)</a:t>
                      </a:r>
                      <a:endParaRPr sz="1700" u="sng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Considered facial action units and speech transcripts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portion </a:t>
                      </a: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wasn’t precise due to discrete 30-second timespans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based on random forest</a:t>
                      </a:r>
                      <a:endParaRPr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Mince </a:t>
                      </a:r>
                      <a:r>
                        <a:rPr lang="en" sz="1700" u="sng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 al. (2022)</a:t>
                      </a:r>
                      <a:endParaRPr sz="1700" u="sng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Additionally considered audio (prosodic) cues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tool allows for continuous confusion rating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124"/>
                        </a:buClr>
                        <a:buSzPts val="1500"/>
                        <a:buFont typeface="Roboto"/>
                        <a:buChar char="○"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based on RNN</a:t>
                      </a:r>
                      <a:endParaRPr>
                        <a:solidFill>
                          <a:srgbClr val="2021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Google Shape;103;p16"/>
          <p:cNvSpPr/>
          <p:nvPr/>
        </p:nvSpPr>
        <p:spPr>
          <a:xfrm>
            <a:off x="8299525" y="616475"/>
            <a:ext cx="368100" cy="1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299525" y="879275"/>
            <a:ext cx="368100" cy="1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971" y="344475"/>
            <a:ext cx="1558725" cy="226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824975"/>
            <a:ext cx="8520600" cy="3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Multimo</a:t>
            </a:r>
            <a:r>
              <a:rPr b="1"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dal </a:t>
            </a: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approac</a:t>
            </a:r>
            <a: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 - several data streams for two participants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Participants equally split into Instructor and Builder roles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Work on two cooperative tasks consisting of assembling 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building blocks according to diagrams given to the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Instructor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Half of Builders are given instructions to be periodically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Uncooperative to create a cognitive disequilibrium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which has been proven to induce confusion 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(Lehman et al. 2011)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Use Mince</a:t>
            </a: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et al.’s tool to watch the recording and </a:t>
            </a:r>
            <a:b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continuously rate confusion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 from each modality will be recorded and 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processed for analysis by the recursive neural network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11757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Methods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9332" r="11778" t="12694"/>
          <a:stretch/>
        </p:blipFill>
        <p:spPr>
          <a:xfrm>
            <a:off x="5570289" y="2240900"/>
            <a:ext cx="2696458" cy="244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Methods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3465" l="0" r="0" t="0"/>
          <a:stretch/>
        </p:blipFill>
        <p:spPr>
          <a:xfrm>
            <a:off x="1456375" y="933025"/>
            <a:ext cx="7687625" cy="40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cxnSp>
        <p:nvCxnSpPr>
          <p:cNvPr id="124" name="Google Shape;124;p19"/>
          <p:cNvCxnSpPr/>
          <p:nvPr/>
        </p:nvCxnSpPr>
        <p:spPr>
          <a:xfrm flipH="1">
            <a:off x="4495800" y="933025"/>
            <a:ext cx="7200" cy="38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15195" r="9355" t="0"/>
          <a:stretch/>
        </p:blipFill>
        <p:spPr>
          <a:xfrm>
            <a:off x="695025" y="1277100"/>
            <a:ext cx="3017101" cy="35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142475" y="298675"/>
            <a:ext cx="21222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Builder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in GOL 3660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815200" y="298675"/>
            <a:ext cx="21222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Instructor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in CLaSP Lab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12876"/>
          <a:stretch/>
        </p:blipFill>
        <p:spPr>
          <a:xfrm>
            <a:off x="5367750" y="1277100"/>
            <a:ext cx="3017100" cy="35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290475" y="1152425"/>
            <a:ext cx="8520600" cy="4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b="1" lang="en" u="sng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Instructors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Shimmer GSR sensor, </a:t>
            </a:r>
            <a:b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facial features and 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gaze tracked by iMotions</a:t>
            </a:r>
            <a:b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00" y="152401"/>
            <a:ext cx="3277200" cy="2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999" y="2622950"/>
            <a:ext cx="2076426" cy="23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475" y="2084825"/>
            <a:ext cx="4991050" cy="2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2562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90475" y="1152425"/>
            <a:ext cx="8520600" cy="4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b="1" lang="en" u="sng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Builders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SMI eye tracking glasses using iView </a:t>
            </a:r>
            <a:b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and BeGaze, body movements recorded by </a:t>
            </a:r>
            <a:b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FreeMocap</a:t>
            </a:r>
            <a:br>
              <a:rPr lang="en" sz="17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latin typeface="Roboto"/>
                <a:ea typeface="Roboto"/>
                <a:cs typeface="Roboto"/>
                <a:sym typeface="Roboto"/>
              </a:rPr>
            </a:b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1" y="2345170"/>
            <a:ext cx="5050424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825" y="323500"/>
            <a:ext cx="2738250" cy="1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200" y="2050750"/>
            <a:ext cx="3297925" cy="251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B5394"/>
      </a:dk1>
      <a:lt1>
        <a:srgbClr val="FFFFFF"/>
      </a:lt1>
      <a:dk2>
        <a:srgbClr val="0B5394"/>
      </a:dk2>
      <a:lt2>
        <a:srgbClr val="3D85C6"/>
      </a:lt2>
      <a:accent1>
        <a:srgbClr val="073763"/>
      </a:accent1>
      <a:accent2>
        <a:srgbClr val="6FA8DC"/>
      </a:accent2>
      <a:accent3>
        <a:srgbClr val="073763"/>
      </a:accent3>
      <a:accent4>
        <a:srgbClr val="6D9EEB"/>
      </a:accent4>
      <a:accent5>
        <a:srgbClr val="674EA7"/>
      </a:accent5>
      <a:accent6>
        <a:srgbClr val="8E7CC3"/>
      </a:accent6>
      <a:hlink>
        <a:srgbClr val="9900FF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